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1521" r:id="rId2"/>
    <p:sldId id="1527" r:id="rId3"/>
    <p:sldId id="1562" r:id="rId4"/>
    <p:sldId id="1543" r:id="rId5"/>
    <p:sldId id="1536" r:id="rId6"/>
    <p:sldId id="1561" r:id="rId7"/>
    <p:sldId id="1544" r:id="rId8"/>
    <p:sldId id="1549" r:id="rId9"/>
    <p:sldId id="1555" r:id="rId10"/>
    <p:sldId id="1552" r:id="rId11"/>
    <p:sldId id="1556" r:id="rId12"/>
    <p:sldId id="1551" r:id="rId13"/>
    <p:sldId id="1550" r:id="rId14"/>
    <p:sldId id="1546" r:id="rId15"/>
    <p:sldId id="1557" r:id="rId16"/>
    <p:sldId id="1558" r:id="rId17"/>
    <p:sldId id="1559" r:id="rId18"/>
    <p:sldId id="1560" r:id="rId19"/>
    <p:sldId id="1532" r:id="rId20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62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FF0000"/>
    <a:srgbClr val="007A37"/>
    <a:srgbClr val="CC9900"/>
    <a:srgbClr val="5B4205"/>
    <a:srgbClr val="FF9999"/>
    <a:srgbClr val="73A4DF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72" autoAdjust="0"/>
    <p:restoredTop sz="94665" autoAdjust="0"/>
  </p:normalViewPr>
  <p:slideViewPr>
    <p:cSldViewPr snapToGrid="0">
      <p:cViewPr varScale="1">
        <p:scale>
          <a:sx n="102" d="100"/>
          <a:sy n="102" d="100"/>
        </p:scale>
        <p:origin x="-156" y="-96"/>
      </p:cViewPr>
      <p:guideLst>
        <p:guide orient="horz" pos="2160"/>
        <p:guide orient="horz" pos="1620"/>
        <p:guide orient="horz" pos="288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36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0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0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048A0A0-C4FA-4F44-8A2E-6826C5A7AB77}" type="datetimeFigureOut">
              <a:rPr lang="ru-RU"/>
              <a:pPr>
                <a:defRPr/>
              </a:pPr>
              <a:t>11.12.2019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4"/>
            <a:ext cx="2946400" cy="49680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244"/>
            <a:ext cx="2946400" cy="496808"/>
          </a:xfrm>
          <a:prstGeom prst="rect">
            <a:avLst/>
          </a:prstGeom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99A5F6E-A12F-40D7-9CD0-C47B1AE58E7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58412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0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0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AC8C1E4-8FC0-416C-A323-92BC3460432A}" type="datetimeFigureOut">
              <a:rPr lang="ru-RU"/>
              <a:pPr>
                <a:defRPr/>
              </a:pPr>
              <a:t>11.12.2019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5710"/>
            <a:ext cx="5438775" cy="446651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680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244"/>
            <a:ext cx="2946400" cy="496808"/>
          </a:xfrm>
          <a:prstGeom prst="rect">
            <a:avLst/>
          </a:prstGeom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F20C125-3BB7-4F7B-B03E-EE747E7752F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227870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dirty="0" smtClean="0"/>
              <a:t>Добрый вечер, уважаемые родители и коллеги!</a:t>
            </a: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5A06C3-8238-4963-A684-450393627BF7}" type="slidenum">
              <a:rPr lang="ru-RU" altLang="ru-RU" smtClean="0"/>
              <a:pPr/>
              <a:t>1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17060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 userDrawn="1"/>
        </p:nvSpPr>
        <p:spPr>
          <a:xfrm>
            <a:off x="9525" y="0"/>
            <a:ext cx="9134475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635072" y="2869769"/>
            <a:ext cx="5638800" cy="17526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36666796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29713" cy="684371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pic>
        <p:nvPicPr>
          <p:cNvPr id="5" name="Picture 4" descr="ГербКубани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8575" y="112713"/>
            <a:ext cx="635000" cy="7826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176" y="11"/>
            <a:ext cx="8388424" cy="975204"/>
          </a:xfrm>
        </p:spPr>
        <p:txBody>
          <a:bodyPr/>
          <a:lstStyle>
            <a:lvl1pPr algn="ctr">
              <a:defRPr lang="ru-RU" sz="28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Wingdings" pitchFamily="2" charset="2"/>
              <a:buNone/>
              <a:defRPr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Courier New" pitchFamily="49" charset="0"/>
              <a:buChar char="o"/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7605713" y="6561138"/>
            <a:ext cx="1528762" cy="258762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550A6C93-0F81-4EBD-86F4-8C25BB53884F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xmlns="" val="20941938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387B7-DA81-4A29-B2A9-62E2A52E8E44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5DF-7438-4C6F-9E03-96216805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16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ltGray">
          <a:xfrm>
            <a:off x="0" y="6737350"/>
            <a:ext cx="9144000" cy="12065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0"/>
            <a:ext cx="2133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08750"/>
            <a:ext cx="2895600" cy="290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537325"/>
            <a:ext cx="2133600" cy="258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63A4781-98B5-4A2C-A990-D68D7601D721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pic>
        <p:nvPicPr>
          <p:cNvPr id="1032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76" t="2" r="8694" b="77383"/>
          <a:stretch>
            <a:fillRect/>
          </a:stretch>
        </p:blipFill>
        <p:spPr bwMode="auto">
          <a:xfrm>
            <a:off x="0" y="0"/>
            <a:ext cx="91440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9129713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4307" name="Rectangle 17"/>
          <p:cNvSpPr>
            <a:spLocks noChangeArrowheads="1"/>
          </p:cNvSpPr>
          <p:nvPr/>
        </p:nvSpPr>
        <p:spPr bwMode="gray">
          <a:xfrm>
            <a:off x="7938" y="6524625"/>
            <a:ext cx="9121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5424" y="0"/>
            <a:ext cx="65623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подготовки к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образовательным программам основного общего образования в 2020 году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4" descr="ГербКубани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5563" y="101600"/>
            <a:ext cx="1119187" cy="13779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565150" y="1490663"/>
            <a:ext cx="8262938" cy="43704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Об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изменениях в контрольных измерительных материалах ОГЭ и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ГВЭ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для проведения ГИА-9 в 2020 году</a:t>
            </a: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Терновая Людмила Николаевна, </a:t>
            </a: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 по учебной работе</a:t>
            </a: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ГБОУ ИРО Краснодарского края</a:t>
            </a:r>
          </a:p>
          <a:p>
            <a:pPr algn="r" eaLnBrk="1" hangingPunct="1"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6151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67663" y="117475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Биология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5814573"/>
              </p:ext>
            </p:extLst>
          </p:nvPr>
        </p:nvGraphicFramePr>
        <p:xfrm>
          <a:off x="0" y="974724"/>
          <a:ext cx="9129712" cy="58832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544137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</a:tr>
              <a:tr h="741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38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 для проведения измерений при выполнении заданий с рисунками; непрограммируемый калькулятор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59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32 до 30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46 до 45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Отдельные изменения коснулись следующих позиций: в части 1 работы включены новые модели заданий в линиях 1 и 20, в части 2 добавлена новая линия заданий (27), линия 30 (задания 31 и 32 в модели 2019 г.) претерпела значительную переработку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752766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Физика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42274661"/>
              </p:ext>
            </p:extLst>
          </p:nvPr>
        </p:nvGraphicFramePr>
        <p:xfrm>
          <a:off x="0" y="974725"/>
          <a:ext cx="9129712" cy="58032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60320"/>
                <a:gridCol w="6569392"/>
              </a:tblGrid>
              <a:tr h="399031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</a:tr>
              <a:tr h="416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29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 для построения графиков, оптических и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электрических схем; непрограммируемый калькулятор, лабораторное оборудование для выполнения экспериментального задания по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проведению измерения физических величин</a:t>
                      </a:r>
                    </a:p>
                  </a:txBody>
                  <a:tcPr/>
                </a:tc>
              </a:tr>
              <a:tr h="3558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26 до 25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максимальный балл изменён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40 до 43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изменилась структура экзаменационной работы;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с развёрнутым ответом увеличено с 5 до 6;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новые модели заданий: задание 2, задание 4, задания 5–10 (теперь с кратким ответом в виде числа), задание 23 (максимально – 3 балла);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расширилось содержание заданий 22 на объяснение явлений;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изменились требования к выполнению экспериментальных заданий, введены новые критерия их оценивания (максимальный балл – 3).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68818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География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7614412"/>
              </p:ext>
            </p:extLst>
          </p:nvPr>
        </p:nvGraphicFramePr>
        <p:xfrm>
          <a:off x="0" y="974725"/>
          <a:ext cx="9129712" cy="58394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35906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</a:tr>
              <a:tr h="700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30 минут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(150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7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 для измерения расстояний по топографической карте; непрограммируемый калькулятор; географические атласы для 7-9 классов (любого издательства)</a:t>
                      </a:r>
                    </a:p>
                  </a:txBody>
                  <a:tcPr/>
                </a:tc>
              </a:tr>
              <a:tr h="3684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32 до 31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изменена форма записи ответа в заданиях (2, 3, 14, 15, 21, 22, 24, 26)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включён мини-тест из трёх заданий (27–29), проверяющих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умений работать с текстом географического содержания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73448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Литература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4498182"/>
              </p:ext>
            </p:extLst>
          </p:nvPr>
        </p:nvGraphicFramePr>
        <p:xfrm>
          <a:off x="0" y="974725"/>
          <a:ext cx="9129712" cy="58832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38364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</a:tr>
              <a:tr h="757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(235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89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орфографические словари, позволяющие устанавливать нормативное написание слов и определять значения лексической единицы; полные тексты художественных произведений, а также сборники лирики</a:t>
                      </a:r>
                    </a:p>
                  </a:txBody>
                  <a:tcPr/>
                </a:tc>
              </a:tr>
              <a:tr h="36229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Максимальный балл изменён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 до 39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баллов.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Введены критерии оценки практической грамотности (максимально 6 баллов)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Введена дополнительная тема сочинения в части 2;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 темы 2.1–2.5 формулируются по творчеству тех писателей, чьи произведения не были включены в часть 1;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942502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Иностранный язык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9994381"/>
              </p:ext>
            </p:extLst>
          </p:nvPr>
        </p:nvGraphicFramePr>
        <p:xfrm>
          <a:off x="0" y="974725"/>
          <a:ext cx="9129712" cy="57210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577046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Иностранный язык (английский, немецкий, французский, испанский языки)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628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(120 минут) – письменная часть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минут – раздел «Говорение»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46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Технические средства, обеспечивающие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воспроизведение аудиозаписей; компьютерная</a:t>
                      </a:r>
                    </a:p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техника, не имеющая доступ к сети «Интернет»;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аудиогарнитура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выполнения заданий раздела «Говорение» КИМ ОГЭ</a:t>
                      </a:r>
                    </a:p>
                  </a:txBody>
                  <a:tcPr/>
                </a:tc>
              </a:tr>
              <a:tr h="2498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разделе 2 («Задания по чтению») : 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было изменено задание 9. Максимальное количество баллов – 6;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уменьшен объём текста для чтения к заданиям на определение соответствия утверждений прочитанному тексту;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уменьшено до 7 количество заданий на определение соответствия утверждений. Максимальное количество баллов за выполнение заданий 10–16 – 7.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разделе 5 («Задания по говорению»): 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 задании 3 (создание связного монологического высказывания) добавлен один аспект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25737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Химия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3662299"/>
              </p:ext>
            </p:extLst>
          </p:nvPr>
        </p:nvGraphicFramePr>
        <p:xfrm>
          <a:off x="0" y="974725"/>
          <a:ext cx="9129712" cy="59115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7589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6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минут (3 часа)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выполнением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практической части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43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Непрограммируемый калькулятор; лабораторное оборудование для проведения химических опытов, предусмотренных заданиями; периодическая система химических элементов Д.И. Менделеева, таблица растворимости солей, кислот и оснований в воде, электрохимический ряд напряжений металлов(на бумажных носителях)</a:t>
                      </a:r>
                      <a:endParaRPr lang="ru-RU" sz="17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2020 г.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одна модель КИМ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реальным экспериментом. </a:t>
                      </a: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Увеличена доля заданий с множественным выбором ответа (1, 6, 7, 12, 14, 15) и заданий на установление соответствия между позициями двух множеств (10, 11, 13, 16, 18). 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часть 2 включено задание 21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Добавлена обязательная для выполнения практическая часть, которая включает в себя два задания: 23 и 24. </a:t>
                      </a: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56787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Химия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0121924"/>
              </p:ext>
            </p:extLst>
          </p:nvPr>
        </p:nvGraphicFramePr>
        <p:xfrm>
          <a:off x="0" y="974725"/>
          <a:ext cx="9129712" cy="58832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0061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</a:t>
                      </a:r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43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Обязательная для выполнения практическая часть</a:t>
                      </a:r>
                    </a:p>
                    <a:p>
                      <a:pPr algn="just"/>
                      <a:endParaRPr lang="ru-RU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задании 23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предложенного перечня необходимо выбрать два вещества, взаимодействие с которыми отражает химические свойства указанного в условии задания вещества, и составить с ними два уравнения реакций. </a:t>
                      </a:r>
                    </a:p>
                    <a:p>
                      <a:pPr algn="just"/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24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предполагает проведение двух реакций, соответствующих составленным уравнениям реакций.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0119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/>
              <a:t>Математика ГВЭ-9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974725"/>
          <a:ext cx="9129712" cy="58564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Математика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Продолжительность экзамена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Письменная форма - 3</a:t>
                      </a:r>
                      <a:r>
                        <a:rPr lang="ru-RU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(235 минут)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Устная форма – 1 час (60 минут)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/>
                        <a:t>Средства обучения и воспитания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Линейка, не содержащая справочной информации, для построения чертежей и рисунков; справочные материалы, содержащие основные формулы курса математики образовательной программы основного общего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Изменения в КИМ ГВЭ-9 2020 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Изменения в структуре и содержании экзаменационных материалов отсутствуют. 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4094599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Русский язык </a:t>
            </a:r>
            <a:r>
              <a:rPr lang="ru-RU" dirty="0"/>
              <a:t>ГВЭ-9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974725"/>
          <a:ext cx="9129712" cy="57918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Продолжительность экзамена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Письменная форма - 3</a:t>
                      </a:r>
                      <a:r>
                        <a:rPr lang="ru-RU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(235 минут)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/>
                        <a:t>Средства обучения и воспитания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проведении ГВЭ-9 по русскому языку в письменной форме используются орфографические и толковые словари. 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Изменения в КИМ ГВЭ-9 2020 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Изменения в структуре и содержании экзаменационных материалов в 2020 г. отсутствуют. 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0052927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6550" y="2778125"/>
            <a:ext cx="8793163" cy="1712913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Желаем успехов!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9460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 информации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84" y="975215"/>
            <a:ext cx="9121116" cy="5369056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TextBox 1034"/>
          <p:cNvSpPr txBox="1"/>
          <p:nvPr/>
        </p:nvSpPr>
        <p:spPr>
          <a:xfrm>
            <a:off x="140397" y="25145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Изменения в КИМ ОГЭ 2020 года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578498" y="1382003"/>
            <a:ext cx="8229599" cy="5037458"/>
            <a:chOff x="1578938" y="1965432"/>
            <a:chExt cx="8531539" cy="4848791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578938" y="1965432"/>
              <a:ext cx="8531539" cy="4555132"/>
              <a:chOff x="1151941" y="1095571"/>
              <a:chExt cx="8531539" cy="4555132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5697587" y="1117446"/>
                <a:ext cx="3985893" cy="1992546"/>
                <a:chOff x="3144887" y="2608029"/>
                <a:chExt cx="3985893" cy="1992546"/>
              </a:xfrm>
            </p:grpSpPr>
            <p:sp>
              <p:nvSpPr>
                <p:cNvPr id="2" name="Прямоугольник с двумя скругленными противолежащими углами 1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solidFill>
                  <a:srgbClr val="D3CC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Прямоугольник с двумя скругленными противолежащими углами 28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no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1" name="Группа 30"/>
              <p:cNvGrpSpPr/>
              <p:nvPr/>
            </p:nvGrpSpPr>
            <p:grpSpPr>
              <a:xfrm flipH="1">
                <a:off x="5697585" y="3650105"/>
                <a:ext cx="3985893" cy="1992546"/>
                <a:chOff x="3144887" y="2608029"/>
                <a:chExt cx="3985893" cy="1992546"/>
              </a:xfrm>
              <a:solidFill>
                <a:srgbClr val="FB9C52"/>
              </a:solidFill>
            </p:grpSpPr>
            <p:sp>
              <p:nvSpPr>
                <p:cNvPr id="32" name="Прямоугольник с двумя скругленными противолежащими углами 31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Прямоугольник с двумя скругленными противолежащими углами 32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4" name="Группа 33"/>
              <p:cNvGrpSpPr/>
              <p:nvPr/>
            </p:nvGrpSpPr>
            <p:grpSpPr>
              <a:xfrm>
                <a:off x="1151941" y="3658157"/>
                <a:ext cx="3985893" cy="1992546"/>
                <a:chOff x="3144887" y="2608029"/>
                <a:chExt cx="3985893" cy="1992546"/>
              </a:xfrm>
              <a:solidFill>
                <a:srgbClr val="D3CCC6"/>
              </a:solidFill>
            </p:grpSpPr>
            <p:sp>
              <p:nvSpPr>
                <p:cNvPr id="35" name="Прямоугольник с двумя скругленными противолежащими углами 34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Прямоугольник с двумя скругленными противолежащими углами 35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0" name="Группа 39"/>
              <p:cNvGrpSpPr/>
              <p:nvPr/>
            </p:nvGrpSpPr>
            <p:grpSpPr>
              <a:xfrm flipV="1">
                <a:off x="1151941" y="1095571"/>
                <a:ext cx="3985893" cy="1992546"/>
                <a:chOff x="3144887" y="2608029"/>
                <a:chExt cx="3985893" cy="1992546"/>
              </a:xfrm>
              <a:solidFill>
                <a:srgbClr val="FB9C52"/>
              </a:solidFill>
            </p:grpSpPr>
            <p:sp>
              <p:nvSpPr>
                <p:cNvPr id="41" name="Прямоугольник с двумя скругленными противолежащими углами 40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Прямоугольник с двумя скругленными противолежащими углами 41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" name="Овал 4"/>
              <p:cNvSpPr/>
              <p:nvPr/>
            </p:nvSpPr>
            <p:spPr>
              <a:xfrm>
                <a:off x="5066485" y="3051020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FB9C5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b="1" dirty="0">
                    <a:solidFill>
                      <a:srgbClr val="585656"/>
                    </a:solidFill>
                  </a:rPr>
                  <a:t>1</a:t>
                </a: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5464312" y="3432776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FB9C5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585656"/>
                    </a:solidFill>
                  </a:rPr>
                  <a:t>3</a:t>
                </a: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5070251" y="3432776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D3CCC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585656"/>
                    </a:solidFill>
                  </a:rPr>
                  <a:t>4</a:t>
                </a:r>
              </a:p>
            </p:txBody>
          </p:sp>
          <p:sp>
            <p:nvSpPr>
              <p:cNvPr id="46" name="Овал 45"/>
              <p:cNvSpPr/>
              <p:nvPr/>
            </p:nvSpPr>
            <p:spPr>
              <a:xfrm>
                <a:off x="5464312" y="3051020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D3CCC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585656"/>
                    </a:solidFill>
                  </a:rPr>
                  <a:t>2</a:t>
                </a: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6375837" y="2137195"/>
              <a:ext cx="3483379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D3CCC6"/>
                </a:buClr>
              </a:pPr>
              <a:r>
                <a:rPr lang="ru-RU" b="1" dirty="0"/>
                <a:t>приоритетными</a:t>
              </a:r>
              <a:r>
                <a:rPr lang="ru-RU" sz="1500" dirty="0"/>
                <a:t> становятся задания на объяснение, аргументацию, интеграцию, сравнение, классификацию и оценку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53177" y="4647128"/>
              <a:ext cx="3606039" cy="2092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EAC00"/>
                </a:buClr>
              </a:pPr>
              <a:r>
                <a:rPr lang="ru-RU" b="1" dirty="0"/>
                <a:t>смысловое</a:t>
              </a:r>
              <a:r>
                <a:rPr lang="ru-RU" sz="1500" dirty="0"/>
                <a:t> чтение – в КИМ по всем предметам (поиск, интерпретация и оценка информации для решения </a:t>
              </a:r>
              <a:r>
                <a:rPr lang="ru-RU" b="1" dirty="0"/>
                <a:t>проблемных </a:t>
              </a:r>
              <a:r>
                <a:rPr lang="ru-RU" sz="1500" dirty="0"/>
                <a:t>ситуаций)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38509" y="2127043"/>
              <a:ext cx="3809701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B9C52"/>
                </a:buClr>
              </a:pPr>
              <a:r>
                <a:rPr lang="ru-RU" sz="1500" dirty="0"/>
                <a:t>оценка </a:t>
              </a:r>
              <a:r>
                <a:rPr lang="ru-RU" sz="1500" dirty="0" err="1"/>
                <a:t>сформированности</a:t>
              </a:r>
              <a:r>
                <a:rPr lang="ru-RU" sz="1500" dirty="0"/>
                <a:t> </a:t>
              </a:r>
              <a:r>
                <a:rPr lang="ru-RU" b="1" dirty="0"/>
                <a:t>комплекса</a:t>
              </a:r>
              <a:r>
                <a:rPr lang="ru-RU" sz="1500" dirty="0"/>
                <a:t> учебных действий, обеспечивается оценка </a:t>
              </a:r>
              <a:r>
                <a:rPr lang="ru-RU" b="1" dirty="0" err="1"/>
                <a:t>метапредметных</a:t>
              </a:r>
              <a:r>
                <a:rPr lang="ru-RU" sz="1500" dirty="0"/>
                <a:t> результатов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54319" y="4598232"/>
              <a:ext cx="3875629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585656"/>
                </a:buClr>
              </a:pPr>
              <a:r>
                <a:rPr lang="ru-RU" sz="1500" dirty="0"/>
                <a:t>акцент на </a:t>
              </a:r>
              <a:r>
                <a:rPr lang="ru-RU" b="1" dirty="0"/>
                <a:t>практико-ориентированные </a:t>
              </a:r>
              <a:r>
                <a:rPr lang="ru-RU" sz="1500" dirty="0"/>
                <a:t>задания,</a:t>
              </a:r>
              <a:r>
                <a:rPr lang="ru-RU" b="1" dirty="0"/>
                <a:t> </a:t>
              </a:r>
              <a:r>
                <a:rPr lang="ru-RU" sz="1500" dirty="0"/>
                <a:t>оценивающие способность </a:t>
              </a:r>
              <a:r>
                <a:rPr lang="ru-RU" b="1" dirty="0"/>
                <a:t>использовать</a:t>
              </a:r>
              <a:r>
                <a:rPr lang="ru-RU" sz="1500" dirty="0"/>
                <a:t> полученные знания в повседневности</a:t>
              </a:r>
            </a:p>
          </p:txBody>
        </p:sp>
      </p:grpSp>
      <p:pic>
        <p:nvPicPr>
          <p:cNvPr id="1026" name="Picture 2" descr="Картинки по запросу фип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6828"/>
            <a:ext cx="1269698" cy="11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364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Математика ОГЭ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2421403"/>
              </p:ext>
            </p:extLst>
          </p:nvPr>
        </p:nvGraphicFramePr>
        <p:xfrm>
          <a:off x="0" y="974725"/>
          <a:ext cx="9129712" cy="58564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(235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Линейка, не содержащая справочной информации, для построения чертежей и рисунков; справочные</a:t>
                      </a:r>
                    </a:p>
                    <a:p>
                      <a:pPr algn="jus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материалы, содержащие основные формулы курса математики образовательной программы основного общего образования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КИМ включён новый блок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практико-ориентированных заданий 1-5. 	</a:t>
                      </a:r>
                    </a:p>
                    <a:p>
                      <a:pPr algn="just">
                        <a:defRPr/>
                      </a:pPr>
                      <a:endParaRPr lang="ru-RU" dirty="0" smtClean="0"/>
                    </a:p>
                    <a:p>
                      <a:pPr algn="just">
                        <a:defRPr/>
                      </a:pPr>
                      <a:r>
                        <a:rPr lang="ru-RU" b="1" dirty="0" smtClean="0"/>
                        <a:t>Из КИМ исключены задания: </a:t>
                      </a:r>
                    </a:p>
                    <a:p>
                      <a:pPr algn="just">
                        <a:defRPr/>
                      </a:pPr>
                      <a:r>
                        <a:rPr lang="ru-RU" dirty="0" smtClean="0"/>
                        <a:t>2 (Табличная задача); 5 (График реальной зависимости); 7 (Задача на проценты); 8 (Диаграмма); 15 (Практическая задача по геометрии).</a:t>
                      </a:r>
                    </a:p>
                    <a:p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689112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Русский язык ОГЭ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7218790"/>
              </p:ext>
            </p:extLst>
          </p:nvPr>
        </p:nvGraphicFramePr>
        <p:xfrm>
          <a:off x="0" y="974725"/>
          <a:ext cx="9129712" cy="5824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39886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</a:tr>
              <a:tr h="6898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(235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5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Орфографические</a:t>
                      </a:r>
                      <a:r>
                        <a:rPr lang="ru-RU" baseline="0" dirty="0" smtClean="0"/>
                        <a:t> словари, позволяющие устанавливать нормативное написание слов</a:t>
                      </a:r>
                      <a:endParaRPr lang="ru-RU" dirty="0"/>
                    </a:p>
                  </a:txBody>
                  <a:tcPr/>
                </a:tc>
              </a:tr>
              <a:tr h="3946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15 до 9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39 до 33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Сохранены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1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(изложение) и альтернативные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 (9.1; 9.2; 9.3),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оценивания ответов на них;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изменилась жанровая специфика текста для изложения;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Предполагается выполнение экзаменуемым различных видов анализа языкового материала (7 заданий в части 2).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задания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(задания 2–5)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проверяют умение выполнять орфографический, пунктуационный, грамматический анализ; 3 задания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(задания 6–8)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нацелены на анализ текста.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40948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Русский язык (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форма) </a:t>
            </a:r>
            <a:r>
              <a:rPr lang="ru-RU" dirty="0" smtClean="0"/>
              <a:t> 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3424241"/>
              </p:ext>
            </p:extLst>
          </p:nvPr>
        </p:nvGraphicFramePr>
        <p:xfrm>
          <a:off x="0" y="974725"/>
          <a:ext cx="9129712" cy="57918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Продолжительность экзамена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40 минут</a:t>
                      </a:r>
                      <a:endParaRPr lang="ru-RU" sz="1800" b="1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/>
                        <a:t>Средства обучения и воспитания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Дополнительные материалы и оборудование не используются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Изменения в КИМ ГВЭ-9 2020 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Изменения в структуре и содержании экзаменационных материалов в 2020 г. отсутствуют. 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9667476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Обществознание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97229527"/>
              </p:ext>
            </p:extLst>
          </p:nvPr>
        </p:nvGraphicFramePr>
        <p:xfrm>
          <a:off x="0" y="974725"/>
          <a:ext cx="9129712" cy="587811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44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</a:tr>
              <a:tr h="626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28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8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31 до 24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39 до 35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снято разделение заданий по частям на основе формы записи ответа;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добавлены задания с кратким ответом двух типов;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на различение фактов и мнений в социальной информации исключено из работы;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добавлены 3 задания с развёрнутым ответом;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сокращено с 6 до 4 задание мини-теста по тексту;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усилена аналитическая составляющая КИМ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13992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История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0010856"/>
              </p:ext>
            </p:extLst>
          </p:nvPr>
        </p:nvGraphicFramePr>
        <p:xfrm>
          <a:off x="0" y="974725"/>
          <a:ext cx="9129712" cy="584826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44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</a:tr>
              <a:tr h="626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8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Модель КИМ соответствует линейной системе изучения истории на основе Историко-культурного стандарта.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Сохранены задания, которые были представлены в прежней модели (нумерация по новой модели: 2–5, 7, 11, 12, 20, 21).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Добавлены задания на работу с исторической картой, на установление причинно-следственных связей;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увеличено число заданий на основе визуальных источников исторической информации;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расширен спектр аналитических заданий (нумерация по новой модели 6,10,18,19)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771727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Информатика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4518070"/>
              </p:ext>
            </p:extLst>
          </p:nvPr>
        </p:nvGraphicFramePr>
        <p:xfrm>
          <a:off x="0" y="974725"/>
          <a:ext cx="9129712" cy="584826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44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</a:tr>
              <a:tr h="626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30 минут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(150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Компьютерная техника, не имеющая доступ к сети «Интернет»</a:t>
                      </a:r>
                      <a:endParaRPr lang="ru-RU" dirty="0"/>
                    </a:p>
                  </a:txBody>
                  <a:tcPr/>
                </a:tc>
              </a:tr>
              <a:tr h="398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сокращено </a:t>
                      </a:r>
                      <a:r>
                        <a:rPr lang="ru-RU" sz="17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15.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7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Расширен набор заданий</a:t>
                      </a:r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выполняемых на компьютере за счёт включения 3 новых заданий, проверяющих умения и навыки практической работы с компьютером:</a:t>
                      </a:r>
                    </a:p>
                    <a:p>
                      <a:pPr algn="just"/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поиск информации средствами текстового редактора или операционной системы (задание 11);</a:t>
                      </a:r>
                    </a:p>
                    <a:p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анализ содержимого каталогов файловой системы (задание 12);</a:t>
                      </a:r>
                    </a:p>
                    <a:p>
                      <a:pPr algn="just"/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создание презентации или текстового документа (задание 13).</a:t>
                      </a:r>
                    </a:p>
                    <a:p>
                      <a:pPr algn="just"/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 всех заданиях предусмотрен либо краткий, либо развёрнутый ответ.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081942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29gl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E4A04E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CF9146"/>
        </a:accent6>
        <a:hlink>
          <a:srgbClr val="66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24202</TotalTime>
  <Words>1518</Words>
  <Application>Microsoft Office PowerPoint</Application>
  <PresentationFormat>Экран (4:3)</PresentationFormat>
  <Paragraphs>216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cdb2004c029gl</vt:lpstr>
      <vt:lpstr>Слайд 1</vt:lpstr>
      <vt:lpstr>Источник информации</vt:lpstr>
      <vt:lpstr>Слайд 3</vt:lpstr>
      <vt:lpstr>Математика ОГЭ</vt:lpstr>
      <vt:lpstr>Русский язык ОГЭ</vt:lpstr>
      <vt:lpstr>Русский язык (Устная форма)  </vt:lpstr>
      <vt:lpstr>Обществознание</vt:lpstr>
      <vt:lpstr>История</vt:lpstr>
      <vt:lpstr>Информатика</vt:lpstr>
      <vt:lpstr>Биология</vt:lpstr>
      <vt:lpstr>Физика</vt:lpstr>
      <vt:lpstr>География</vt:lpstr>
      <vt:lpstr>Литература</vt:lpstr>
      <vt:lpstr>Иностранный язык</vt:lpstr>
      <vt:lpstr>Химия</vt:lpstr>
      <vt:lpstr>Химия</vt:lpstr>
      <vt:lpstr>Математика ГВЭ-9</vt:lpstr>
      <vt:lpstr>Русский язык ГВЭ-9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Барышев</dc:creator>
  <cp:lastModifiedBy>TEST_WIN</cp:lastModifiedBy>
  <cp:revision>1572</cp:revision>
  <cp:lastPrinted>2019-12-09T14:52:33Z</cp:lastPrinted>
  <dcterms:created xsi:type="dcterms:W3CDTF">2011-11-26T13:57:31Z</dcterms:created>
  <dcterms:modified xsi:type="dcterms:W3CDTF">2019-12-11T03:39:06Z</dcterms:modified>
</cp:coreProperties>
</file>